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05" r:id="rId3"/>
    <p:sldId id="306" r:id="rId4"/>
    <p:sldId id="257" r:id="rId5"/>
    <p:sldId id="258" r:id="rId6"/>
    <p:sldId id="259" r:id="rId7"/>
    <p:sldId id="307" r:id="rId8"/>
    <p:sldId id="260" r:id="rId9"/>
    <p:sldId id="325" r:id="rId10"/>
    <p:sldId id="264" r:id="rId11"/>
    <p:sldId id="295" r:id="rId12"/>
    <p:sldId id="266" r:id="rId13"/>
    <p:sldId id="296" r:id="rId14"/>
    <p:sldId id="265" r:id="rId15"/>
    <p:sldId id="297" r:id="rId16"/>
    <p:sldId id="304" r:id="rId17"/>
    <p:sldId id="269" r:id="rId18"/>
    <p:sldId id="299" r:id="rId19"/>
    <p:sldId id="298" r:id="rId20"/>
    <p:sldId id="300" r:id="rId21"/>
    <p:sldId id="301" r:id="rId22"/>
    <p:sldId id="271" r:id="rId23"/>
    <p:sldId id="302" r:id="rId24"/>
    <p:sldId id="273" r:id="rId25"/>
    <p:sldId id="303" r:id="rId26"/>
    <p:sldId id="278" r:id="rId27"/>
    <p:sldId id="276" r:id="rId28"/>
    <p:sldId id="331" r:id="rId29"/>
    <p:sldId id="284" r:id="rId30"/>
    <p:sldId id="274" r:id="rId31"/>
    <p:sldId id="281" r:id="rId32"/>
    <p:sldId id="279" r:id="rId33"/>
    <p:sldId id="280" r:id="rId34"/>
    <p:sldId id="282" r:id="rId35"/>
    <p:sldId id="285" r:id="rId36"/>
    <p:sldId id="332" r:id="rId3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1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7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68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9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2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61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9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B368C-ED7A-4A77-9507-9985966978E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E3E96-C743-44F8-A0FD-5AEB6166E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6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803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Discussion on Turing’s Computing Machinery and Intelligence</a:t>
            </a:r>
          </a:p>
        </p:txBody>
      </p:sp>
      <p:pic>
        <p:nvPicPr>
          <p:cNvPr id="4100" name="Picture 4" descr="https://62e528761d0685343e1c-f3d1b99a743ffa4142d9d7f1978d9686.ssl.cf2.rackcdn.com/files/50549/width668/r6zbqvs2-14022964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2816149"/>
            <a:ext cx="5998441" cy="354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305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8108"/>
            <a:ext cx="10515600" cy="1325563"/>
          </a:xfrm>
        </p:spPr>
        <p:txBody>
          <a:bodyPr/>
          <a:lstStyle/>
          <a:p>
            <a:r>
              <a:rPr lang="en-US" dirty="0"/>
              <a:t>Digital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618" y="1533671"/>
            <a:ext cx="4248727" cy="27335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idea behind the digital computer is that it is intended to carry out any operations which could be done by a </a:t>
            </a:r>
            <a:r>
              <a:rPr lang="en-US" b="1" dirty="0">
                <a:solidFill>
                  <a:schemeClr val="accent6"/>
                </a:solidFill>
              </a:rPr>
              <a:t>human computer</a:t>
            </a:r>
          </a:p>
        </p:txBody>
      </p:sp>
      <p:pic>
        <p:nvPicPr>
          <p:cNvPr id="6148" name="Picture 4" descr="http://cdn.theatlantic.com/assets/media/img/posts/computer_wid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44" y="1006764"/>
            <a:ext cx="6626899" cy="49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2605354" y="3491851"/>
            <a:ext cx="2409989" cy="677967"/>
          </a:xfrm>
          <a:custGeom>
            <a:avLst/>
            <a:gdLst>
              <a:gd name="connsiteX0" fmla="*/ 17771 w 2409989"/>
              <a:gd name="connsiteY0" fmla="*/ 0 h 677967"/>
              <a:gd name="connsiteX1" fmla="*/ 91662 w 2409989"/>
              <a:gd name="connsiteY1" fmla="*/ 175491 h 677967"/>
              <a:gd name="connsiteX2" fmla="*/ 728971 w 2409989"/>
              <a:gd name="connsiteY2" fmla="*/ 637309 h 677967"/>
              <a:gd name="connsiteX3" fmla="*/ 2409989 w 2409989"/>
              <a:gd name="connsiteY3" fmla="*/ 655782 h 67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9989" h="677967">
                <a:moveTo>
                  <a:pt x="17771" y="0"/>
                </a:moveTo>
                <a:cubicBezTo>
                  <a:pt x="-4550" y="34636"/>
                  <a:pt x="-26871" y="69273"/>
                  <a:pt x="91662" y="175491"/>
                </a:cubicBezTo>
                <a:cubicBezTo>
                  <a:pt x="210195" y="281709"/>
                  <a:pt x="342583" y="557261"/>
                  <a:pt x="728971" y="637309"/>
                </a:cubicBezTo>
                <a:cubicBezTo>
                  <a:pt x="1115359" y="717357"/>
                  <a:pt x="2160607" y="654243"/>
                  <a:pt x="2409989" y="655782"/>
                </a:cubicBezTo>
              </a:path>
            </a:pathLst>
          </a:custGeom>
          <a:noFill/>
          <a:ln w="5080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78872" y="4466217"/>
            <a:ext cx="4248727" cy="1759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Teams of people who were used to undertake long and often tedious calculations</a:t>
            </a:r>
          </a:p>
          <a:p>
            <a:r>
              <a:rPr lang="en-US" dirty="0"/>
              <a:t>The work was divided so it could be done in parallel 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44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61" y="2019876"/>
            <a:ext cx="10184020" cy="38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9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with free will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Digital computer with a random element</a:t>
            </a:r>
          </a:p>
          <a:p>
            <a:endParaRPr lang="en-US" sz="3200" dirty="0"/>
          </a:p>
          <a:p>
            <a:pPr lvl="2"/>
            <a:r>
              <a:rPr lang="en-US" sz="3200" dirty="0"/>
              <a:t>One of the instructions involves throwing a die to determine which instruction to follow</a:t>
            </a:r>
          </a:p>
          <a:p>
            <a:pPr marL="914400" lvl="2" indent="0">
              <a:buNone/>
            </a:pPr>
            <a:endParaRPr lang="en-US" sz="3200" dirty="0"/>
          </a:p>
          <a:p>
            <a:r>
              <a:rPr lang="en-US" sz="3200" dirty="0">
                <a:solidFill>
                  <a:schemeClr val="accent6"/>
                </a:solidFill>
              </a:rPr>
              <a:t>Is this free will? </a:t>
            </a:r>
          </a:p>
        </p:txBody>
      </p:sp>
    </p:spTree>
    <p:extLst>
      <p:ext uri="{BB962C8B-B14F-4D97-AF65-F5344CB8AC3E}">
        <p14:creationId xmlns:p14="http://schemas.microsoft.com/office/powerpoint/2010/main" val="50129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random numbers really random?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38" y="3016251"/>
            <a:ext cx="8777475" cy="3461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61" y="1542849"/>
            <a:ext cx="6304828" cy="162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Analytical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Charles Babbage: </a:t>
            </a:r>
            <a:r>
              <a:rPr lang="en-US" sz="2400" dirty="0" err="1"/>
              <a:t>Lucasian</a:t>
            </a:r>
            <a:r>
              <a:rPr lang="en-US" sz="2400" dirty="0"/>
              <a:t> Professor Mathematics, Cambridge from 1828 – 1839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27" y="2475056"/>
            <a:ext cx="7598852" cy="2466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4627" y="5486400"/>
            <a:ext cx="867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Analytical Engine was mechanical not digital; the essential idea was there. </a:t>
            </a:r>
          </a:p>
        </p:txBody>
      </p:sp>
    </p:spTree>
    <p:extLst>
      <p:ext uri="{BB962C8B-B14F-4D97-AF65-F5344CB8AC3E}">
        <p14:creationId xmlns:p14="http://schemas.microsoft.com/office/powerpoint/2010/main" val="1483945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1325563"/>
          </a:xfrm>
        </p:spPr>
        <p:txBody>
          <a:bodyPr/>
          <a:lstStyle/>
          <a:p>
            <a:r>
              <a:rPr lang="en-US" dirty="0"/>
              <a:t>Objections to “Can machine’s think”</a:t>
            </a:r>
          </a:p>
        </p:txBody>
      </p:sp>
    </p:spTree>
    <p:extLst>
      <p:ext uri="{BB962C8B-B14F-4D97-AF65-F5344CB8AC3E}">
        <p14:creationId xmlns:p14="http://schemas.microsoft.com/office/powerpoint/2010/main" val="163698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1325563"/>
          </a:xfrm>
        </p:spPr>
        <p:txBody>
          <a:bodyPr/>
          <a:lstStyle/>
          <a:p>
            <a:r>
              <a:rPr lang="en-US" dirty="0"/>
              <a:t>Objections to “Can machine’s think”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9890"/>
            <a:ext cx="10947400" cy="5504873"/>
          </a:xfrm>
        </p:spPr>
        <p:txBody>
          <a:bodyPr>
            <a:normAutofit/>
          </a:bodyPr>
          <a:lstStyle/>
          <a:p>
            <a:r>
              <a:rPr lang="en-US" dirty="0"/>
              <a:t>The Theological Objection: </a:t>
            </a:r>
          </a:p>
          <a:p>
            <a:r>
              <a:rPr lang="en-US" dirty="0"/>
              <a:t>‘Heads in the Sand’ Objection: </a:t>
            </a:r>
          </a:p>
          <a:p>
            <a:r>
              <a:rPr lang="en-US" dirty="0"/>
              <a:t>Argument from Continuity in the Nervous System: </a:t>
            </a:r>
          </a:p>
          <a:p>
            <a:r>
              <a:rPr lang="en-US" dirty="0"/>
              <a:t>The Mathematical Objection: </a:t>
            </a:r>
          </a:p>
          <a:p>
            <a:r>
              <a:rPr lang="en-US" dirty="0"/>
              <a:t>The Argument from Consciousness: </a:t>
            </a:r>
          </a:p>
          <a:p>
            <a:r>
              <a:rPr lang="en-US" dirty="0"/>
              <a:t>The Lady Lovelace Objective</a:t>
            </a:r>
          </a:p>
          <a:p>
            <a:r>
              <a:rPr lang="en-US" dirty="0"/>
              <a:t>Arguments from Various Disabilities: </a:t>
            </a:r>
          </a:p>
          <a:p>
            <a:r>
              <a:rPr lang="en-US" dirty="0"/>
              <a:t>The Argument from Informality of Behavior: </a:t>
            </a:r>
          </a:p>
          <a:p>
            <a:r>
              <a:rPr lang="en-US" dirty="0"/>
              <a:t>The Argument of ESP</a:t>
            </a:r>
          </a:p>
        </p:txBody>
      </p:sp>
    </p:spTree>
    <p:extLst>
      <p:ext uri="{BB962C8B-B14F-4D97-AF65-F5344CB8AC3E}">
        <p14:creationId xmlns:p14="http://schemas.microsoft.com/office/powerpoint/2010/main" val="28305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1325563"/>
          </a:xfrm>
        </p:spPr>
        <p:txBody>
          <a:bodyPr/>
          <a:lstStyle/>
          <a:p>
            <a:r>
              <a:rPr lang="en-US" dirty="0"/>
              <a:t>The Theological Objection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329"/>
            <a:ext cx="10947400" cy="5504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	</a:t>
            </a:r>
            <a:r>
              <a:rPr lang="en-US" dirty="0"/>
              <a:t>Thinking is a function of man’s immortal soul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59F84-0EDA-4D0B-A3AD-DCB62ABB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62" y="1992475"/>
            <a:ext cx="5702276" cy="42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8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1325563"/>
          </a:xfrm>
        </p:spPr>
        <p:txBody>
          <a:bodyPr/>
          <a:lstStyle/>
          <a:p>
            <a:r>
              <a:rPr lang="en-US" dirty="0"/>
              <a:t>Heads in the Sand Objection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9890"/>
            <a:ext cx="10947400" cy="550487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	The consequences of machines thinking is to dreadful to even consider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30BD5-F749-494D-92D3-B40A6283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1552575"/>
            <a:ext cx="58388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8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78798"/>
            <a:ext cx="11529660" cy="1325563"/>
          </a:xfrm>
        </p:spPr>
        <p:txBody>
          <a:bodyPr/>
          <a:lstStyle/>
          <a:p>
            <a:r>
              <a:rPr lang="en-US" dirty="0"/>
              <a:t>Argument from Continuity in the Nervous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9890"/>
            <a:ext cx="10947400" cy="550487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a discrete state machine can not mimic the nervous system</a:t>
            </a:r>
          </a:p>
          <a:p>
            <a:pPr marL="457200" lvl="1" indent="0">
              <a:buNone/>
            </a:pP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D3A65-78F5-4007-B0E3-C4BB9445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13" y="2015718"/>
            <a:ext cx="6096073" cy="42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0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machines think?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1100"/>
            <a:ext cx="5353050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124" y="3132971"/>
            <a:ext cx="5172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61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1325563"/>
          </a:xfrm>
        </p:spPr>
        <p:txBody>
          <a:bodyPr/>
          <a:lstStyle/>
          <a:p>
            <a:r>
              <a:rPr lang="en-US" dirty="0"/>
              <a:t>The Mathematical Objection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9890"/>
            <a:ext cx="10947400" cy="5504873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/>
              <a:t>Mathematical logic which can be used to show that there are limitations to the powers of discrete state machines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A58356-385D-45DA-AEAF-D96C18DDBC0F}"/>
              </a:ext>
            </a:extLst>
          </p:cNvPr>
          <p:cNvSpPr txBox="1">
            <a:spLocks/>
          </p:cNvSpPr>
          <p:nvPr/>
        </p:nvSpPr>
        <p:spPr>
          <a:xfrm>
            <a:off x="838200" y="5063403"/>
            <a:ext cx="10515600" cy="171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95E72-31E3-4B7C-A590-C65ADE82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70" y="3883038"/>
            <a:ext cx="6074130" cy="1768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51622-6F6A-432D-9312-B6B9BD8C0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09" y="3785269"/>
            <a:ext cx="3376189" cy="2750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6E352-8F29-45AC-950A-67773238C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029" y="2061423"/>
            <a:ext cx="90487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0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1325563"/>
          </a:xfrm>
        </p:spPr>
        <p:txBody>
          <a:bodyPr/>
          <a:lstStyle/>
          <a:p>
            <a:r>
              <a:rPr lang="en-US" dirty="0"/>
              <a:t>The argument of consciousness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9890"/>
            <a:ext cx="10947400" cy="550487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‘</a:t>
            </a:r>
            <a:r>
              <a:rPr lang="en-US" dirty="0"/>
              <a:t>Not until a machine can write a sonnet or compose a concerto …’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9A6D2-3C9A-4724-A96A-11BC4B88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283" y="1829947"/>
            <a:ext cx="5907245" cy="393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2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The Argument from Consciousness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Argument: “Not until a machine can write a sonnet or compose a concerto because of thoughts and emotions felt, and not by the chance fall of symbols, could we agree that machine equals brain – that is not only write it but know that it had written it” – Professor Jefferson</a:t>
            </a:r>
          </a:p>
          <a:p>
            <a:pPr marL="0" indent="0">
              <a:buNone/>
            </a:pPr>
            <a:r>
              <a:rPr lang="en-US" sz="2400" dirty="0"/>
              <a:t>Counter: </a:t>
            </a:r>
            <a:endParaRPr lang="en-US" sz="2400" i="1" dirty="0"/>
          </a:p>
          <a:p>
            <a:pPr marL="0" indent="0">
              <a:buNone/>
            </a:pPr>
            <a:r>
              <a:rPr lang="en-US" sz="2400" i="1" dirty="0"/>
              <a:t>    If</a:t>
            </a:r>
          </a:p>
          <a:p>
            <a:pPr marL="0" indent="0">
              <a:buNone/>
            </a:pPr>
            <a:r>
              <a:rPr lang="en-US" sz="2400" i="1" dirty="0"/>
              <a:t>	</a:t>
            </a:r>
            <a:r>
              <a:rPr lang="en-US" sz="2400" dirty="0">
                <a:solidFill>
                  <a:schemeClr val="accent6"/>
                </a:solidFill>
              </a:rPr>
              <a:t>To know if a machine is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    	thinking, one needs to be a machine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i="1" dirty="0"/>
              <a:t>then</a:t>
            </a: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     	</a:t>
            </a:r>
            <a:r>
              <a:rPr lang="en-US" sz="2400" dirty="0">
                <a:solidFill>
                  <a:schemeClr val="accent6"/>
                </a:solidFill>
              </a:rPr>
              <a:t>To know if a particular man is thinking,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	one needs to be that man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07" y="2841051"/>
            <a:ext cx="54387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21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1325563"/>
          </a:xfrm>
        </p:spPr>
        <p:txBody>
          <a:bodyPr/>
          <a:lstStyle/>
          <a:p>
            <a:r>
              <a:rPr lang="en-US" dirty="0"/>
              <a:t>Arguments from Various Disabilities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9890"/>
            <a:ext cx="10947400" cy="550487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			You can’t make a machine do X.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560DC0-8DA0-4C05-B97A-26287AEAC91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775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Where X = </a:t>
            </a:r>
          </a:p>
          <a:p>
            <a:pPr lvl="2"/>
            <a:r>
              <a:rPr lang="en-US" dirty="0"/>
              <a:t>Be kind</a:t>
            </a:r>
          </a:p>
          <a:p>
            <a:pPr lvl="2"/>
            <a:r>
              <a:rPr lang="en-US" dirty="0"/>
              <a:t>Be resourceful</a:t>
            </a:r>
          </a:p>
          <a:p>
            <a:pPr lvl="2"/>
            <a:r>
              <a:rPr lang="en-US" dirty="0"/>
              <a:t>Be beautiful</a:t>
            </a:r>
          </a:p>
          <a:p>
            <a:pPr lvl="2"/>
            <a:r>
              <a:rPr lang="en-US" dirty="0"/>
              <a:t>Be friendly</a:t>
            </a:r>
          </a:p>
          <a:p>
            <a:pPr lvl="2"/>
            <a:r>
              <a:rPr lang="en-US" dirty="0"/>
              <a:t>Have initiative</a:t>
            </a:r>
          </a:p>
          <a:p>
            <a:pPr lvl="2"/>
            <a:r>
              <a:rPr lang="en-US" dirty="0"/>
              <a:t>Have a sense of </a:t>
            </a:r>
            <a:r>
              <a:rPr lang="en-US" dirty="0" err="1"/>
              <a:t>humour</a:t>
            </a:r>
            <a:endParaRPr lang="en-US" dirty="0"/>
          </a:p>
          <a:p>
            <a:pPr lvl="2"/>
            <a:r>
              <a:rPr lang="en-US" dirty="0"/>
              <a:t>Tell right from wrong</a:t>
            </a:r>
          </a:p>
          <a:p>
            <a:pPr lvl="2"/>
            <a:r>
              <a:rPr lang="en-US" dirty="0"/>
              <a:t>Make mistakes</a:t>
            </a:r>
          </a:p>
          <a:p>
            <a:pPr lvl="2"/>
            <a:r>
              <a:rPr lang="en-US" dirty="0"/>
              <a:t>Fall in love</a:t>
            </a:r>
          </a:p>
          <a:p>
            <a:pPr lvl="2"/>
            <a:r>
              <a:rPr lang="en-US" dirty="0"/>
              <a:t>Enjoy strawberries and cream</a:t>
            </a:r>
          </a:p>
          <a:p>
            <a:pPr lvl="2"/>
            <a:r>
              <a:rPr lang="en-US" dirty="0"/>
              <a:t>Make someone fall in love with it</a:t>
            </a:r>
          </a:p>
          <a:p>
            <a:pPr lvl="2"/>
            <a:r>
              <a:rPr lang="en-US" dirty="0"/>
              <a:t>Learn from experience</a:t>
            </a:r>
          </a:p>
          <a:p>
            <a:pPr lvl="2"/>
            <a:r>
              <a:rPr lang="en-US" dirty="0"/>
              <a:t>Use words properly</a:t>
            </a:r>
          </a:p>
          <a:p>
            <a:pPr lvl="2"/>
            <a:r>
              <a:rPr lang="en-US" dirty="0"/>
              <a:t>Be the subject of its own thought</a:t>
            </a:r>
          </a:p>
          <a:p>
            <a:pPr lvl="2"/>
            <a:r>
              <a:rPr lang="en-US" dirty="0"/>
              <a:t>Do something new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58BE-574D-4D90-A190-BB1E989C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515" y="1823893"/>
            <a:ext cx="5662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8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 Lovelace’s Objection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computer has no pretension to originate anything. I can do whatever we know how to order it to perform. </a:t>
            </a:r>
          </a:p>
          <a:p>
            <a:pPr marL="0" indent="0" algn="ctr">
              <a:buNone/>
            </a:pPr>
            <a:r>
              <a:rPr lang="en-US" dirty="0"/>
              <a:t>Basically</a:t>
            </a:r>
          </a:p>
          <a:p>
            <a:pPr marL="0" indent="0" algn="ctr">
              <a:buNone/>
            </a:pPr>
            <a:r>
              <a:rPr lang="en-US" dirty="0"/>
              <a:t>Machines can never do anything new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" y="4358265"/>
            <a:ext cx="5848350" cy="2105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25" y="3111500"/>
            <a:ext cx="2743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0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1325563"/>
          </a:xfrm>
        </p:spPr>
        <p:txBody>
          <a:bodyPr/>
          <a:lstStyle/>
          <a:p>
            <a:r>
              <a:rPr lang="en-US" dirty="0"/>
              <a:t>Argument from Informality of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9890"/>
            <a:ext cx="10947400" cy="5504873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/>
              <a:t>can not produce a set of rules describing what man should do for all sets of circumstances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7AA5C-86E4-48A4-9485-E43FC416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55" y="2075698"/>
            <a:ext cx="8348154" cy="39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45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186" y="1893885"/>
            <a:ext cx="6144347" cy="480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Argument from Extra Sensory Perception</a:t>
            </a:r>
          </a:p>
        </p:txBody>
      </p:sp>
      <p:pic>
        <p:nvPicPr>
          <p:cNvPr id="1028" name="Picture 4" descr="http://free.clipartof.com/73-Free-Clipart-Illustration-Of-A-Cartoon-Retro-Man-Confidently-Waiting-With-A-Gri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78" y="2054433"/>
            <a:ext cx="1451333" cy="20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390" y="1495537"/>
            <a:ext cx="554081" cy="865752"/>
          </a:xfrm>
          <a:prstGeom prst="rect">
            <a:avLst/>
          </a:prstGeom>
        </p:spPr>
      </p:pic>
      <p:pic>
        <p:nvPicPr>
          <p:cNvPr id="11" name="Picture 2" descr="https://encrypted-tbn1.gstatic.com/images?q=tbn:ANd9GcQGxIpqvl3Oss82tvbiUI-baX-gNOphQoko0rJbJW-Dz2afVpjep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5" y="4298851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judgmentalobserver.files.wordpress.com/2013/10/peterghostbustersbluraysc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56" y="2201804"/>
            <a:ext cx="4084581" cy="26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111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going to call…</a:t>
            </a:r>
          </a:p>
        </p:txBody>
      </p:sp>
      <p:pic>
        <p:nvPicPr>
          <p:cNvPr id="7174" name="Picture 6" descr="http://upload.wikimedia.org/wikipedia/en/c/c7/Ghostbusters_co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27" y="1690688"/>
            <a:ext cx="28575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468" y="2205905"/>
            <a:ext cx="5905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3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2253-BD96-4316-80E6-1BFCE4C5E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Searle’s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8B9DE-0438-441B-B592-131831892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42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8" y="300108"/>
            <a:ext cx="10515600" cy="1325563"/>
          </a:xfrm>
        </p:spPr>
        <p:txBody>
          <a:bodyPr/>
          <a:lstStyle/>
          <a:p>
            <a:r>
              <a:rPr lang="en-US" dirty="0"/>
              <a:t>Searle: Chinese Room Theory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0878"/>
            <a:ext cx="4419600" cy="1724025"/>
          </a:xfrm>
          <a:prstGeom prst="rect">
            <a:avLst/>
          </a:prstGeom>
        </p:spPr>
      </p:pic>
      <p:pic>
        <p:nvPicPr>
          <p:cNvPr id="14338" name="Picture 2" descr="http://www.mathtube.org/sites/default/files/slides/3296-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1" y="1218405"/>
            <a:ext cx="6996067" cy="524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00291" y="3195599"/>
            <a:ext cx="29094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Does the man in the room really know Chinese? </a:t>
            </a:r>
          </a:p>
        </p:txBody>
      </p:sp>
    </p:spTree>
    <p:extLst>
      <p:ext uri="{BB962C8B-B14F-4D97-AF65-F5344CB8AC3E}">
        <p14:creationId xmlns:p14="http://schemas.microsoft.com/office/powerpoint/2010/main" val="316815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machines think?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Meaning and answer can not be found by analyzing their definitions</a:t>
            </a:r>
          </a:p>
          <a:p>
            <a:pPr marL="0" indent="0">
              <a:buNone/>
            </a:pPr>
            <a:r>
              <a:rPr lang="en-US" dirty="0"/>
              <a:t> ∵</a:t>
            </a:r>
          </a:p>
          <a:p>
            <a:pPr marL="0" indent="0">
              <a:buNone/>
            </a:pPr>
            <a:r>
              <a:rPr lang="en-US" dirty="0"/>
              <a:t>proposes the </a:t>
            </a:r>
            <a:r>
              <a:rPr lang="en-US" i="1" dirty="0"/>
              <a:t>imitation game</a:t>
            </a:r>
          </a:p>
        </p:txBody>
      </p:sp>
    </p:spTree>
    <p:extLst>
      <p:ext uri="{BB962C8B-B14F-4D97-AF65-F5344CB8AC3E}">
        <p14:creationId xmlns:p14="http://schemas.microsoft.com/office/powerpoint/2010/main" val="2125440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teach a computer to learn … </a:t>
            </a:r>
          </a:p>
          <a:p>
            <a:pPr lvl="1"/>
            <a:r>
              <a:rPr lang="en-US" dirty="0"/>
              <a:t>Interesting question now a days with the prevalence of ‘machine learning’ algorithms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does Learning mean?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218" name="Picture 2" descr="http://upload.wikimedia.org/wikipedia/commons/0/01/Machine_Learning_Technique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711" y="2934493"/>
            <a:ext cx="5786200" cy="24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96259"/>
            <a:ext cx="1992457" cy="1532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423" y="4748213"/>
            <a:ext cx="1257300" cy="142875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65018" y="4498109"/>
            <a:ext cx="4350327" cy="206894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78354" y="6161366"/>
            <a:ext cx="15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Data?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5566" y="4054547"/>
            <a:ext cx="311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Think about how children learn</a:t>
            </a:r>
          </a:p>
        </p:txBody>
      </p:sp>
    </p:spTree>
    <p:extLst>
      <p:ext uri="{BB962C8B-B14F-4D97-AF65-F5344CB8AC3E}">
        <p14:creationId xmlns:p14="http://schemas.microsoft.com/office/powerpoint/2010/main" val="1157453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best ones to start with?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7219"/>
            <a:ext cx="10515600" cy="4351338"/>
          </a:xfrm>
        </p:spPr>
        <p:txBody>
          <a:bodyPr/>
          <a:lstStyle/>
          <a:p>
            <a:r>
              <a:rPr lang="en-US" dirty="0"/>
              <a:t>Difficult decision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Get the computer to play chess</a:t>
            </a:r>
          </a:p>
        </p:txBody>
      </p:sp>
    </p:spTree>
    <p:extLst>
      <p:ext uri="{BB962C8B-B14F-4D97-AF65-F5344CB8AC3E}">
        <p14:creationId xmlns:p14="http://schemas.microsoft.com/office/powerpoint/2010/main" val="2789186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best ones to start with?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7219"/>
            <a:ext cx="10515600" cy="4351338"/>
          </a:xfrm>
        </p:spPr>
        <p:txBody>
          <a:bodyPr/>
          <a:lstStyle/>
          <a:p>
            <a:r>
              <a:rPr lang="en-US" dirty="0"/>
              <a:t>Difficult decision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Get the computer to play chess</a:t>
            </a:r>
          </a:p>
        </p:txBody>
      </p:sp>
      <p:pic>
        <p:nvPicPr>
          <p:cNvPr id="10242" name="Picture 2" descr="http://blogs-images.forbes.com/davidewalt/files/2011/05/garry-kasparov-deep-blue-ib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604" y="1690688"/>
            <a:ext cx="5462312" cy="350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4" y="3126220"/>
            <a:ext cx="61150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3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best ones to start with?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7219"/>
            <a:ext cx="10515600" cy="4351338"/>
          </a:xfrm>
        </p:spPr>
        <p:txBody>
          <a:bodyPr/>
          <a:lstStyle/>
          <a:p>
            <a:r>
              <a:rPr lang="en-US" dirty="0"/>
              <a:t>Difficult decision</a:t>
            </a:r>
          </a:p>
          <a:p>
            <a:pPr lvl="1"/>
            <a:r>
              <a:rPr lang="en-US" dirty="0"/>
              <a:t>Get the computer to play chess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Teach it to understand and speak English</a:t>
            </a:r>
          </a:p>
        </p:txBody>
      </p:sp>
    </p:spTree>
    <p:extLst>
      <p:ext uri="{BB962C8B-B14F-4D97-AF65-F5344CB8AC3E}">
        <p14:creationId xmlns:p14="http://schemas.microsoft.com/office/powerpoint/2010/main" val="11669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best ones to start with?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7219"/>
            <a:ext cx="10515600" cy="4351338"/>
          </a:xfrm>
        </p:spPr>
        <p:txBody>
          <a:bodyPr/>
          <a:lstStyle/>
          <a:p>
            <a:r>
              <a:rPr lang="en-US" dirty="0"/>
              <a:t>Difficult decision</a:t>
            </a:r>
          </a:p>
          <a:p>
            <a:pPr lvl="1"/>
            <a:r>
              <a:rPr lang="en-US" dirty="0"/>
              <a:t>Get the computer to play chess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Teach it to understand and speak English</a:t>
            </a:r>
          </a:p>
        </p:txBody>
      </p:sp>
      <p:pic>
        <p:nvPicPr>
          <p:cNvPr id="12290" name="Picture 2" descr="http://www.pxm-tuts.com/wp-content/uploads/create-a-siri-icon/siri-icon-f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09" y="1536340"/>
            <a:ext cx="3420491" cy="32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64" y="3397894"/>
            <a:ext cx="5182720" cy="2902323"/>
          </a:xfrm>
          <a:prstGeom prst="rect">
            <a:avLst/>
          </a:prstGeom>
        </p:spPr>
      </p:pic>
      <p:pic>
        <p:nvPicPr>
          <p:cNvPr id="13314" name="Picture 2" descr="http://spectrum.ieee.org/image/17917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4970030"/>
            <a:ext cx="2624570" cy="177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35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4361"/>
            <a:ext cx="10515600" cy="1325563"/>
          </a:xfrm>
        </p:spPr>
        <p:txBody>
          <a:bodyPr/>
          <a:lstStyle/>
          <a:p>
            <a:r>
              <a:rPr lang="en-US" dirty="0"/>
              <a:t>Questions, Comments …</a:t>
            </a:r>
          </a:p>
        </p:txBody>
      </p:sp>
      <p:pic>
        <p:nvPicPr>
          <p:cNvPr id="4" name="Picture 2" descr="https://i.imgur.com/VYylj8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45" y="1501747"/>
            <a:ext cx="4193309" cy="516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891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912D-B141-4584-87E5-BC261C79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A075-9436-478E-BFB5-37BCCCA1F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  <a:p>
            <a:pPr lvl="1"/>
            <a:r>
              <a:rPr lang="en-US" dirty="0"/>
              <a:t>Formal Languages</a:t>
            </a:r>
          </a:p>
          <a:p>
            <a:endParaRPr lang="en-US" dirty="0"/>
          </a:p>
          <a:p>
            <a:r>
              <a:rPr lang="en-US" dirty="0"/>
              <a:t>Friday</a:t>
            </a:r>
          </a:p>
          <a:p>
            <a:pPr lvl="1"/>
            <a:r>
              <a:rPr lang="en-US" dirty="0"/>
              <a:t>Wilks’ Companionable Agents</a:t>
            </a:r>
          </a:p>
        </p:txBody>
      </p:sp>
    </p:spTree>
    <p:extLst>
      <p:ext uri="{BB962C8B-B14F-4D97-AF65-F5344CB8AC3E}">
        <p14:creationId xmlns:p14="http://schemas.microsoft.com/office/powerpoint/2010/main" val="79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78" y="1690688"/>
            <a:ext cx="6144347" cy="480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imitation game</a:t>
            </a:r>
          </a:p>
        </p:txBody>
      </p:sp>
      <p:pic>
        <p:nvPicPr>
          <p:cNvPr id="1026" name="Picture 2" descr="http://www.clipartbest.com/cliparts/dir/a5g/dira5gre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604" y="1813774"/>
            <a:ext cx="22479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80" y="2812705"/>
            <a:ext cx="2572634" cy="2622881"/>
          </a:xfrm>
          <a:prstGeom prst="rect">
            <a:avLst/>
          </a:prstGeom>
        </p:spPr>
      </p:pic>
      <p:pic>
        <p:nvPicPr>
          <p:cNvPr id="1028" name="Picture 4" descr="http://free.clipartof.com/73-Free-Clipart-Illustration-Of-A-Cartoon-Retro-Man-Confidently-Waiting-With-A-Gri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72" y="1896035"/>
            <a:ext cx="1451333" cy="20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256" y="1107688"/>
            <a:ext cx="554081" cy="86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0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78" y="1690688"/>
            <a:ext cx="6144347" cy="480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imitation game</a:t>
            </a:r>
          </a:p>
        </p:txBody>
      </p:sp>
      <p:pic>
        <p:nvPicPr>
          <p:cNvPr id="1026" name="Picture 2" descr="http://www.clipartbest.com/cliparts/dir/a5g/dira5gre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604" y="1813774"/>
            <a:ext cx="22479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256" y="1107688"/>
            <a:ext cx="554081" cy="865752"/>
          </a:xfrm>
          <a:prstGeom prst="rect">
            <a:avLst/>
          </a:prstGeom>
        </p:spPr>
      </p:pic>
      <p:pic>
        <p:nvPicPr>
          <p:cNvPr id="2050" name="Picture 2" descr="https://encrypted-tbn1.gstatic.com/images?q=tbn:ANd9GcQGxIpqvl3Oss82tvbiUI-baX-gNOphQoko0rJbJW-Dz2afVpjep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53" y="1690688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90" y="3614739"/>
            <a:ext cx="2572634" cy="262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3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78" y="1690688"/>
            <a:ext cx="6144347" cy="480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imitation game</a:t>
            </a:r>
          </a:p>
        </p:txBody>
      </p:sp>
      <p:pic>
        <p:nvPicPr>
          <p:cNvPr id="1026" name="Picture 2" descr="http://www.clipartbest.com/cliparts/dir/a5g/dira5gre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604" y="1813774"/>
            <a:ext cx="22479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ree.clipartof.com/73-Free-Clipart-Illustration-Of-A-Cartoon-Retro-Man-Confidently-Waiting-With-A-Gr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72" y="1896035"/>
            <a:ext cx="1451333" cy="20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256" y="1107688"/>
            <a:ext cx="554081" cy="865752"/>
          </a:xfrm>
          <a:prstGeom prst="rect">
            <a:avLst/>
          </a:prstGeom>
        </p:spPr>
      </p:pic>
      <p:pic>
        <p:nvPicPr>
          <p:cNvPr id="11" name="Picture 2" descr="https://encrypted-tbn1.gstatic.com/images?q=tbn:ANd9GcQGxIpqvl3Oss82tvbiUI-baX-gNOphQoko0rJbJW-Dz2afVpjep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828" y="4095653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86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question then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Will the interrogator decided wrongly as often when the game is played between a man and woman, as they do when the game is played between a man (or woman) and a machine?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replaces the original question: Can machines think? </a:t>
            </a:r>
          </a:p>
        </p:txBody>
      </p:sp>
    </p:spTree>
    <p:extLst>
      <p:ext uri="{BB962C8B-B14F-4D97-AF65-F5344CB8AC3E}">
        <p14:creationId xmlns:p14="http://schemas.microsoft.com/office/powerpoint/2010/main" val="393332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new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“This  new problem has the advantage of drawing a fairly sharp line between the physical and the intellectual capacities of a man.”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does Turing mean by this?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are only considering the intellectual capabilities of a human in this new problem</a:t>
            </a:r>
          </a:p>
        </p:txBody>
      </p:sp>
    </p:spTree>
    <p:extLst>
      <p:ext uri="{BB962C8B-B14F-4D97-AF65-F5344CB8AC3E}">
        <p14:creationId xmlns:p14="http://schemas.microsoft.com/office/powerpoint/2010/main" val="425159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the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Would there be an advantage for the machine to be something other than an imitation of the behavior of a human?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Turing does not believe so and believes that it will be </a:t>
            </a:r>
          </a:p>
          <a:p>
            <a:pPr marL="0" indent="0">
              <a:buNone/>
            </a:pPr>
            <a:r>
              <a:rPr lang="en-US" dirty="0"/>
              <a:t>		assumed that the best strategy is to try and provide </a:t>
            </a:r>
          </a:p>
          <a:p>
            <a:pPr marL="0" indent="0">
              <a:buNone/>
            </a:pPr>
            <a:r>
              <a:rPr lang="en-US" dirty="0"/>
              <a:t>		answers that would naturally be given by a man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you think?  …. </a:t>
            </a:r>
          </a:p>
          <a:p>
            <a:pPr marL="0" indent="0">
              <a:buNone/>
            </a:pPr>
            <a:r>
              <a:rPr lang="en-US" dirty="0"/>
              <a:t>	Not all human’s write sonnets but some do … </a:t>
            </a:r>
          </a:p>
        </p:txBody>
      </p:sp>
    </p:spTree>
    <p:extLst>
      <p:ext uri="{BB962C8B-B14F-4D97-AF65-F5344CB8AC3E}">
        <p14:creationId xmlns:p14="http://schemas.microsoft.com/office/powerpoint/2010/main" val="2492636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4348</TotalTime>
  <Words>743</Words>
  <Application>Microsoft Office PowerPoint</Application>
  <PresentationFormat>Widescreen</PresentationFormat>
  <Paragraphs>131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Discussion on Turing’s Computing Machinery and Intelligence</vt:lpstr>
      <vt:lpstr>Can machines think? </vt:lpstr>
      <vt:lpstr>Can machines think? </vt:lpstr>
      <vt:lpstr>The imitation game</vt:lpstr>
      <vt:lpstr>The new imitation game</vt:lpstr>
      <vt:lpstr>The new imitation game</vt:lpstr>
      <vt:lpstr>The new question then …</vt:lpstr>
      <vt:lpstr>Advantage of new game</vt:lpstr>
      <vt:lpstr>Advantage of the machine</vt:lpstr>
      <vt:lpstr>Digital computer</vt:lpstr>
      <vt:lpstr>Human computer</vt:lpstr>
      <vt:lpstr>Computer with free will</vt:lpstr>
      <vt:lpstr>Are random numbers really random?</vt:lpstr>
      <vt:lpstr>The Analytical Engine</vt:lpstr>
      <vt:lpstr>Objections to “Can machine’s think”</vt:lpstr>
      <vt:lpstr>Objections to “Can machine’s think”</vt:lpstr>
      <vt:lpstr>The Theological Objection</vt:lpstr>
      <vt:lpstr>Heads in the Sand Objection</vt:lpstr>
      <vt:lpstr>Argument from Continuity in the Nervous System</vt:lpstr>
      <vt:lpstr>The Mathematical Objection</vt:lpstr>
      <vt:lpstr>The argument of consciousness</vt:lpstr>
      <vt:lpstr>The Argument from Consciousness</vt:lpstr>
      <vt:lpstr>Arguments from Various Disabilities</vt:lpstr>
      <vt:lpstr>Lady Lovelace’s Objection</vt:lpstr>
      <vt:lpstr>Argument from Informality of Behaviour</vt:lpstr>
      <vt:lpstr>The Argument from Extra Sensory Perception</vt:lpstr>
      <vt:lpstr>Who are you going to call…</vt:lpstr>
      <vt:lpstr>Searle’s Response</vt:lpstr>
      <vt:lpstr>Searle: Chinese Room Theory</vt:lpstr>
      <vt:lpstr>Learning Machines</vt:lpstr>
      <vt:lpstr>What are the best ones to start with?</vt:lpstr>
      <vt:lpstr>What are the best ones to start with?</vt:lpstr>
      <vt:lpstr>What are the best ones to start with?</vt:lpstr>
      <vt:lpstr>What are the best ones to start with?</vt:lpstr>
      <vt:lpstr>Questions, Comments …</vt:lpstr>
      <vt:lpstr>Next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Bridget A Thomson-McInnes</dc:creator>
  <cp:lastModifiedBy>Aditya Vadrevu</cp:lastModifiedBy>
  <cp:revision>34</cp:revision>
  <cp:lastPrinted>2018-01-29T13:28:03Z</cp:lastPrinted>
  <dcterms:created xsi:type="dcterms:W3CDTF">2015-01-27T19:25:52Z</dcterms:created>
  <dcterms:modified xsi:type="dcterms:W3CDTF">2018-02-27T01:30:47Z</dcterms:modified>
</cp:coreProperties>
</file>